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009A28-79BA-465B-A9A1-540A538DD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29F5803-55EB-4FD3-BDA4-0C44BDFFA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340C0E-D417-4617-BEB3-8690E7838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6501BA-EDA3-4EEB-A777-9AC8DF3A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3A7855-2BB5-4726-8A5E-2CF47284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71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B625A5-5022-4651-ADD7-CA680329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76F4D53-8D6F-4A8B-B6CE-01F4950C1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C59BF3-79FD-4767-9646-B80B7408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E9132F-20F4-4A94-A1D1-C0FA43548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AF7A7C-51C9-4032-9D66-7DFC2514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45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480A9E2-36A0-43A1-9D22-F64DD0EBF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AABA1DB-A17F-4CEF-AE81-B9E33601D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7E5362-ABE7-4D8A-9346-BD9D54A5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A32BC3-573A-4E80-8CB8-B2C5CB98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E25C22-B309-4143-9D79-86D7D932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54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D63E8-2A7C-4387-B53C-B4F50402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99A16C-E563-45A9-A70F-641E3B77E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93C1AF-8F8C-4D3B-AB41-BAD715E5A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999E32-A5D3-4E42-9BE2-5F25657B7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AC6BB5-A47F-445E-8C85-4C87F631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01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4B5835-DD9F-4EAC-B8DE-A82056E9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C72847-94F0-4CAA-9B87-8F1D6D8F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FD30B2-837B-4535-82DD-3BD1211A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A1381C-C90E-467D-BAEC-4C555F8F3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4C74C3-8E25-4531-A6E6-3DD2AE47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98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ABAF0-1FEB-4ED9-8F5D-EE665D8F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02B2EA-DE26-4DEA-8762-9FAEE4132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667C49-6BEC-4E8B-92E4-EB20743F0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113056-3CD6-47EF-97F2-61AB47DA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E2CEF1-3023-4503-AB8D-26DDBE9C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3B7960E-30C7-4578-B562-1F23F86A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91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3AADD4-4578-43D1-8FD5-6BCD57A7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785285-84A8-46E0-B76C-9EEA813BA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532C40-3375-4317-A0DC-34620C19A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C884A8-CC2F-4A6C-BBED-57B99A809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F1C242-30FD-4DAD-BA9A-1C2CA28F3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F8D95AE-2ABB-49C2-B1FE-D013E403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D8093F9-75C8-4FA7-A438-0063B0B7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9194AF3-3C62-495D-BBB2-74EE73E5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08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973F74-359B-4B6E-A643-51875D9E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525F91C-97F0-4C70-9E33-E1C9645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97AB43-CDAA-4851-BFF8-D9470C33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91703D-6880-41F0-A9CC-4355FF0A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58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D8B57D3-D75C-4A47-BA97-8F745A57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F1517E4-948D-4D9A-8D14-9DF24036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2A966C-0B36-4A11-89F5-4D572307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719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53BEF5-E79A-45CE-A027-6894E495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BD4AF7-422D-4133-8C2C-B102C274C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5D0D828-0CFC-4A62-9C42-DCD3995DA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F89882-4ABA-4486-BF29-ABB58B4B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45F08E-5A52-434E-82EE-644D22BD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7682EE-4F6B-42DC-9DB8-047D1ECF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621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048DEA-ADCD-443E-8377-EFC26C7F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08099F-5079-4D27-9794-D39A102D0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E066BED-44AF-4159-80C5-F9FA16B2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8F8814-9554-4AFC-BE51-DF626398C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01740C-83C0-482B-8B64-74E12BDD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B67BE6-2D69-4AE3-ABCC-02483571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906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B6BB6E2-CC9E-42BA-8663-AF7BF3EE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B520A0-1D72-4CEB-9676-D0E8B85B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A32D49-D614-4937-B6A6-349B7B3B4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6BF51-438C-401C-8754-4CDB7533B1C7}" type="datetimeFigureOut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93FBFE-F155-4C30-82FE-DBC3D4498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1C3406-6CEE-47A4-917D-28D8D94E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9070-A6B5-4F96-8872-2084F63C26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7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hyperlink" Target="file:///C:\Users\Owner\Google%20Drive\Integrated\7%20-%20Time%20Sheets\Hours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2A2736-727E-47C0-8206-119813FEE44E}"/>
              </a:ext>
            </a:extLst>
          </p:cNvPr>
          <p:cNvSpPr txBox="1"/>
          <p:nvPr/>
        </p:nvSpPr>
        <p:spPr>
          <a:xfrm>
            <a:off x="2712719" y="161721"/>
            <a:ext cx="67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Billable Hours Weekly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190474-7326-41E0-BC22-C6C881310C27}"/>
              </a:ext>
            </a:extLst>
          </p:cNvPr>
          <p:cNvSpPr txBox="1"/>
          <p:nvPr/>
        </p:nvSpPr>
        <p:spPr>
          <a:xfrm>
            <a:off x="433645" y="733890"/>
            <a:ext cx="539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OPEN up </a:t>
            </a:r>
            <a:r>
              <a:rPr lang="en-AU" sz="1200" dirty="0" err="1">
                <a:solidFill>
                  <a:srgbClr val="FF0000"/>
                </a:solidFill>
              </a:rPr>
              <a:t>Tsheets</a:t>
            </a:r>
            <a:endParaRPr lang="en-AU" sz="12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Go to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Reports</a:t>
            </a:r>
            <a:r>
              <a:rPr lang="en-AU" sz="1200" dirty="0"/>
              <a:t> and click on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reports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Select report dates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by week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Click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run report</a:t>
            </a:r>
            <a:r>
              <a:rPr lang="en-AU" sz="1200" dirty="0"/>
              <a:t>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Click on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Download timesheets (.csv)</a:t>
            </a:r>
            <a:r>
              <a:rPr lang="en-AU" sz="1200" dirty="0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AA04D21-0E6E-44FD-8710-021CDFE1C8A4}"/>
              </a:ext>
            </a:extLst>
          </p:cNvPr>
          <p:cNvCxnSpPr/>
          <p:nvPr/>
        </p:nvCxnSpPr>
        <p:spPr>
          <a:xfrm>
            <a:off x="6096000" y="744509"/>
            <a:ext cx="0" cy="57161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IGOC 40%">
            <a:extLst>
              <a:ext uri="{FF2B5EF4-FFF2-40B4-BE49-F238E27FC236}">
                <a16:creationId xmlns:a16="http://schemas.microsoft.com/office/drawing/2014/main" xmlns="" id="{A1A7AB23-7D7E-45C2-8021-7E83A1055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617" y="96809"/>
            <a:ext cx="24844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9D0201E-F415-476B-9BF2-0490C5D68579}"/>
              </a:ext>
            </a:extLst>
          </p:cNvPr>
          <p:cNvGrpSpPr/>
          <p:nvPr/>
        </p:nvGrpSpPr>
        <p:grpSpPr>
          <a:xfrm>
            <a:off x="433645" y="1934220"/>
            <a:ext cx="5388496" cy="1178257"/>
            <a:chOff x="433645" y="1934220"/>
            <a:chExt cx="5388496" cy="11782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022707F9-F428-4650-A4E2-C981B3866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57860"/>
            <a:stretch/>
          </p:blipFill>
          <p:spPr>
            <a:xfrm>
              <a:off x="433645" y="1934220"/>
              <a:ext cx="5388496" cy="1178257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A4E5416F-0579-4FBF-938F-41D94015B7AC}"/>
                </a:ext>
              </a:extLst>
            </p:cNvPr>
            <p:cNvSpPr/>
            <p:nvPr/>
          </p:nvSpPr>
          <p:spPr>
            <a:xfrm>
              <a:off x="2712719" y="2312377"/>
              <a:ext cx="1753771" cy="39565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442C604-0DF8-4F21-948F-123E07F6F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5" y="3903695"/>
            <a:ext cx="5275383" cy="27163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2F2753-28BE-466D-9DD3-C4CFD37DE07C}"/>
              </a:ext>
            </a:extLst>
          </p:cNvPr>
          <p:cNvSpPr txBox="1"/>
          <p:nvPr/>
        </p:nvSpPr>
        <p:spPr>
          <a:xfrm>
            <a:off x="433645" y="3261946"/>
            <a:ext cx="423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The below will automatically open in excel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Now time to EDIT spreadsheet </a:t>
            </a:r>
            <a:r>
              <a:rPr lang="en-AU" sz="1200" dirty="0">
                <a:sym typeface="Wingdings" panose="05000000000000000000" pitchFamily="2" charset="2"/>
              </a:rPr>
              <a:t></a:t>
            </a:r>
            <a:endParaRPr lang="en-AU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D21F718-9DC2-479D-A76C-9981682D4560}"/>
              </a:ext>
            </a:extLst>
          </p:cNvPr>
          <p:cNvSpPr txBox="1"/>
          <p:nvPr/>
        </p:nvSpPr>
        <p:spPr>
          <a:xfrm>
            <a:off x="6348045" y="918556"/>
            <a:ext cx="5055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Remove columns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A, B, D, E, F, H, K, N, O, 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Select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‘ctrl f’, </a:t>
            </a:r>
            <a:r>
              <a:rPr lang="en-AU" sz="1200" dirty="0"/>
              <a:t>select the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replace tab &amp; replace names with the full name, </a:t>
            </a:r>
            <a:r>
              <a:rPr lang="en-AU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eg.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Mitchell to Mitchell Allen, </a:t>
            </a:r>
            <a:r>
              <a:rPr lang="en-AU" sz="1200" dirty="0"/>
              <a:t>click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replace all.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Continue this step with all employees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A9E2F40-D7ED-488B-B2B7-632D18480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838" y="1779768"/>
            <a:ext cx="4920638" cy="20399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4F22C6C-4C0B-4E2C-845D-983861BEFFB2}"/>
              </a:ext>
            </a:extLst>
          </p:cNvPr>
          <p:cNvSpPr txBox="1"/>
          <p:nvPr/>
        </p:nvSpPr>
        <p:spPr>
          <a:xfrm>
            <a:off x="6348045" y="4088478"/>
            <a:ext cx="461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Insert two columns to the left of column ‘D’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Then insert two columns to the right of column ‘G’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Your spreadsheet should look a bit like this….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7F00F496-474D-4FA0-A638-44EDA55F19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459"/>
          <a:stretch/>
        </p:blipFill>
        <p:spPr>
          <a:xfrm>
            <a:off x="6253732" y="4884308"/>
            <a:ext cx="5504621" cy="1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7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3342515-7509-4512-BD74-EC43BA53A2BD}"/>
              </a:ext>
            </a:extLst>
          </p:cNvPr>
          <p:cNvCxnSpPr/>
          <p:nvPr/>
        </p:nvCxnSpPr>
        <p:spPr>
          <a:xfrm>
            <a:off x="6096000" y="432631"/>
            <a:ext cx="0" cy="57161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50" name="Picture 2" descr="IGOC 40%">
            <a:extLst>
              <a:ext uri="{FF2B5EF4-FFF2-40B4-BE49-F238E27FC236}">
                <a16:creationId xmlns:a16="http://schemas.microsoft.com/office/drawing/2014/main" xmlns="" id="{9B72A06C-FFEE-48E9-A2FD-551ED7F4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606" y="100650"/>
            <a:ext cx="24844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1CC143-D164-42B6-9804-A3B54A7647F4}"/>
              </a:ext>
            </a:extLst>
          </p:cNvPr>
          <p:cNvSpPr txBox="1"/>
          <p:nvPr/>
        </p:nvSpPr>
        <p:spPr>
          <a:xfrm>
            <a:off x="257695" y="357447"/>
            <a:ext cx="5611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Highlight column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‘C’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Go to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tab &amp; click on ‘Text to columns’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6E7DAEE-96CF-40C5-A276-33BD58408024}"/>
              </a:ext>
            </a:extLst>
          </p:cNvPr>
          <p:cNvGrpSpPr/>
          <p:nvPr/>
        </p:nvGrpSpPr>
        <p:grpSpPr>
          <a:xfrm>
            <a:off x="259082" y="854156"/>
            <a:ext cx="5527955" cy="1722789"/>
            <a:chOff x="300650" y="829218"/>
            <a:chExt cx="5527955" cy="17227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B222A9DC-A287-4E2D-90B1-164EFC2A6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6591" b="67148"/>
            <a:stretch/>
          </p:blipFill>
          <p:spPr>
            <a:xfrm>
              <a:off x="300650" y="829218"/>
              <a:ext cx="5527955" cy="172278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29751280-B7DD-485C-95AA-A12454B8DE64}"/>
                </a:ext>
              </a:extLst>
            </p:cNvPr>
            <p:cNvSpPr/>
            <p:nvPr/>
          </p:nvSpPr>
          <p:spPr>
            <a:xfrm>
              <a:off x="4239490" y="1280776"/>
              <a:ext cx="723207" cy="484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3654AF8-7AA6-4D81-8C1B-B3C209FE8954}"/>
                </a:ext>
              </a:extLst>
            </p:cNvPr>
            <p:cNvSpPr/>
            <p:nvPr/>
          </p:nvSpPr>
          <p:spPr>
            <a:xfrm>
              <a:off x="1895301" y="1167825"/>
              <a:ext cx="590194" cy="2259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59296348-F5FB-4E1F-B942-08F14C413E3D}"/>
                </a:ext>
              </a:extLst>
            </p:cNvPr>
            <p:cNvSpPr/>
            <p:nvPr/>
          </p:nvSpPr>
          <p:spPr>
            <a:xfrm>
              <a:off x="1469609" y="1816649"/>
              <a:ext cx="731521" cy="3124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112322-95CD-4D42-9D5D-8190CF3FFC47}"/>
              </a:ext>
            </a:extLst>
          </p:cNvPr>
          <p:cNvSpPr txBox="1"/>
          <p:nvPr/>
        </p:nvSpPr>
        <p:spPr>
          <a:xfrm>
            <a:off x="257695" y="2797396"/>
            <a:ext cx="16874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Select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Fixed width</a:t>
            </a:r>
            <a:endParaRPr lang="en-AU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Then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Create a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break line</a:t>
            </a:r>
            <a:r>
              <a:rPr lang="en-AU" sz="1200" dirty="0"/>
              <a:t> by clicking anywhere in the WHITE space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Move the arrows to indicate where you want the break to be placed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Then click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next &amp; finish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Your data will now be imported in to previously blank columns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Delete unnecessary columns </a:t>
            </a:r>
            <a:r>
              <a:rPr lang="en-AU" sz="1200" dirty="0" err="1"/>
              <a:t>eg.</a:t>
            </a:r>
            <a:r>
              <a:rPr lang="en-AU" sz="1200" dirty="0"/>
              <a:t>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‘C’ &amp; ‘E’</a:t>
            </a:r>
            <a:endParaRPr lang="en-AU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Repeat the above steps for column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‘F’</a:t>
            </a:r>
            <a:endParaRPr lang="en-AU" sz="1200" dirty="0"/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xmlns="" id="{48EA1237-2130-4E2D-92D6-A9343F676634}"/>
              </a:ext>
            </a:extLst>
          </p:cNvPr>
          <p:cNvGrpSpPr/>
          <p:nvPr/>
        </p:nvGrpSpPr>
        <p:grpSpPr>
          <a:xfrm>
            <a:off x="2148830" y="2797396"/>
            <a:ext cx="3719955" cy="3811785"/>
            <a:chOff x="2148830" y="2797396"/>
            <a:chExt cx="3719955" cy="3811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7FB9D4D-3601-4912-898E-3DBF32972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373"/>
            <a:stretch/>
          </p:blipFill>
          <p:spPr>
            <a:xfrm>
              <a:off x="2148830" y="2797396"/>
              <a:ext cx="3688087" cy="11501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0E47D3C-7709-4115-A3A0-300649F63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5" t="42578" r="67341" b="36202"/>
            <a:stretch/>
          </p:blipFill>
          <p:spPr>
            <a:xfrm>
              <a:off x="2148830" y="4096085"/>
              <a:ext cx="3688083" cy="12261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63A52725-0381-42C7-B89A-A732FEB3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8831" y="5458990"/>
              <a:ext cx="3719954" cy="115019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864908-4EC7-4B45-AB38-A095CAFAB22A}"/>
              </a:ext>
            </a:extLst>
          </p:cNvPr>
          <p:cNvSpPr txBox="1"/>
          <p:nvPr/>
        </p:nvSpPr>
        <p:spPr>
          <a:xfrm>
            <a:off x="6177747" y="357447"/>
            <a:ext cx="302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Once you have followed the above steps your spreadsheet should now look like this…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C905FB2-932A-4FE1-BB19-48E61FDC9CF4}"/>
              </a:ext>
            </a:extLst>
          </p:cNvPr>
          <p:cNvSpPr txBox="1"/>
          <p:nvPr/>
        </p:nvSpPr>
        <p:spPr>
          <a:xfrm>
            <a:off x="6323216" y="3369730"/>
            <a:ext cx="5178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Now to tidy up column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‘F’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Press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ctrl F, </a:t>
            </a:r>
            <a:r>
              <a:rPr lang="en-AU" sz="1200" dirty="0"/>
              <a:t>go to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replace tab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Type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“I -” </a:t>
            </a:r>
            <a:r>
              <a:rPr lang="en-AU" sz="1200" dirty="0"/>
              <a:t>in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find what </a:t>
            </a:r>
            <a:r>
              <a:rPr lang="en-AU" sz="1200" dirty="0"/>
              <a:t>and keep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replace with </a:t>
            </a:r>
            <a:r>
              <a:rPr lang="en-AU" sz="1200" dirty="0"/>
              <a:t>blank, click on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replace all </a:t>
            </a:r>
            <a:r>
              <a:rPr lang="en-AU" sz="1200" dirty="0"/>
              <a:t>and repeat for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 -, Lunch Break, C - ,  </a:t>
            </a:r>
            <a:r>
              <a:rPr lang="en-AU" sz="1200" dirty="0"/>
              <a:t>PLUS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0010 – ICA Quotes &amp; 0100 – Non Chargeable </a:t>
            </a:r>
            <a:r>
              <a:rPr lang="en-AU" sz="1200" dirty="0"/>
              <a:t>are ALL to be replaced with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“0000”</a:t>
            </a:r>
            <a:r>
              <a:rPr lang="en-AU" sz="1200" dirty="0"/>
              <a:t>  - Examples below: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05CCF1A-9CDB-491F-B749-E1E68E2837E1}"/>
              </a:ext>
            </a:extLst>
          </p:cNvPr>
          <p:cNvGrpSpPr/>
          <p:nvPr/>
        </p:nvGrpSpPr>
        <p:grpSpPr>
          <a:xfrm>
            <a:off x="6675124" y="950547"/>
            <a:ext cx="4720294" cy="2443446"/>
            <a:chOff x="6675124" y="950547"/>
            <a:chExt cx="4720294" cy="24434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7DE2581-49E1-4C4D-A1A6-37FB9E6B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5124" y="950547"/>
              <a:ext cx="4720294" cy="244344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D7E746C5-B561-408A-B439-8DBB9E43AFE7}"/>
                </a:ext>
              </a:extLst>
            </p:cNvPr>
            <p:cNvSpPr/>
            <p:nvPr/>
          </p:nvSpPr>
          <p:spPr>
            <a:xfrm>
              <a:off x="10611258" y="1032758"/>
              <a:ext cx="577674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C82A4B6-0102-4EF9-BE0C-0531DE82D4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130" b="37419"/>
          <a:stretch/>
        </p:blipFill>
        <p:spPr>
          <a:xfrm>
            <a:off x="6222943" y="4361710"/>
            <a:ext cx="1828800" cy="109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3F2FA4-574E-4AB7-882A-F423BBEF41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132" b="39200"/>
          <a:stretch/>
        </p:blipFill>
        <p:spPr>
          <a:xfrm>
            <a:off x="6222943" y="5619404"/>
            <a:ext cx="1646437" cy="980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9D2B14D-DE29-46FC-83F8-F9A90415B9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683" b="39195"/>
          <a:stretch/>
        </p:blipFill>
        <p:spPr>
          <a:xfrm>
            <a:off x="8178685" y="4361710"/>
            <a:ext cx="1809050" cy="1068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82687F3-D6BF-4D60-9578-883D744EEC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439" y="4333192"/>
            <a:ext cx="1809050" cy="1199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EE3DF3B-DD49-49F0-8AE5-F95741EB24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7735" y="5653600"/>
            <a:ext cx="1879788" cy="8543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51D74E0-C46D-4F40-A25B-1F9007C33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6322" y="5590306"/>
            <a:ext cx="1879786" cy="98090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BE77F0A-25F6-48DB-9758-C94178FCCB18}"/>
              </a:ext>
            </a:extLst>
          </p:cNvPr>
          <p:cNvGrpSpPr/>
          <p:nvPr/>
        </p:nvGrpSpPr>
        <p:grpSpPr>
          <a:xfrm>
            <a:off x="6222943" y="4304094"/>
            <a:ext cx="5644580" cy="2267113"/>
            <a:chOff x="6222943" y="4304094"/>
            <a:chExt cx="5644580" cy="226711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CE0C6340-F4A4-41B3-8C04-D16617498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6130" b="37419"/>
            <a:stretch/>
          </p:blipFill>
          <p:spPr>
            <a:xfrm>
              <a:off x="6222943" y="4332612"/>
              <a:ext cx="1828800" cy="10972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55B8FBF9-311C-480C-BE49-3342D4728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5132" b="39200"/>
            <a:stretch/>
          </p:blipFill>
          <p:spPr>
            <a:xfrm>
              <a:off x="6222943" y="5590306"/>
              <a:ext cx="1646437" cy="98090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DD02097D-661B-4AF1-A6DB-337ADD2A1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2683" b="39195"/>
            <a:stretch/>
          </p:blipFill>
          <p:spPr>
            <a:xfrm>
              <a:off x="8178685" y="4332612"/>
              <a:ext cx="1809050" cy="106878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708E601A-FDD3-4C65-BF80-6106EA8A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32439" y="4304094"/>
              <a:ext cx="1809050" cy="119988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ADB74CFA-A9E8-485E-AF52-35F28936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87735" y="5624502"/>
              <a:ext cx="1879788" cy="854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32182D74-F372-469C-B206-6535F0DE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96322" y="5561208"/>
              <a:ext cx="1879786" cy="980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66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9A1A20B-F218-4638-8D86-848837F9DCF7}"/>
              </a:ext>
            </a:extLst>
          </p:cNvPr>
          <p:cNvCxnSpPr/>
          <p:nvPr/>
        </p:nvCxnSpPr>
        <p:spPr>
          <a:xfrm>
            <a:off x="6096000" y="462662"/>
            <a:ext cx="0" cy="57161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74" name="Picture 2" descr="IGOC 40%">
            <a:extLst>
              <a:ext uri="{FF2B5EF4-FFF2-40B4-BE49-F238E27FC236}">
                <a16:creationId xmlns:a16="http://schemas.microsoft.com/office/drawing/2014/main" xmlns="" id="{D61E12A7-C076-4DFF-91B0-5A6218FC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89" y="63133"/>
            <a:ext cx="24844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DF394E9-9565-4781-80D7-1AD0A48A0861}"/>
              </a:ext>
            </a:extLst>
          </p:cNvPr>
          <p:cNvSpPr/>
          <p:nvPr/>
        </p:nvSpPr>
        <p:spPr>
          <a:xfrm>
            <a:off x="296487" y="2385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Highlight column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‘F’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Go to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tab &amp; click on ‘Text to columns’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94B7EE-4382-461F-91D7-6E4A34987687}"/>
              </a:ext>
            </a:extLst>
          </p:cNvPr>
          <p:cNvSpPr/>
          <p:nvPr/>
        </p:nvSpPr>
        <p:spPr>
          <a:xfrm>
            <a:off x="282632" y="2722374"/>
            <a:ext cx="173735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Select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Fixed width</a:t>
            </a:r>
            <a:endParaRPr lang="en-AU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Then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Move the arrows to indicate where you want the break to be placed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If you need a NEW break line, click in the WHITE space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Once you are happy with positioning, then click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next &amp; finish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Your data will now be imported in to previously blank columns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200" dirty="0"/>
              <a:t>Delete unnecessary columns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38206AC-52D5-423A-ABEE-C323CD7B5067}"/>
              </a:ext>
            </a:extLst>
          </p:cNvPr>
          <p:cNvGrpSpPr/>
          <p:nvPr/>
        </p:nvGrpSpPr>
        <p:grpSpPr>
          <a:xfrm>
            <a:off x="627339" y="771139"/>
            <a:ext cx="4754879" cy="1794828"/>
            <a:chOff x="451658" y="1169088"/>
            <a:chExt cx="4754879" cy="1794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ECCFEFD8-3ED6-4CBC-BDBC-FA1DE4499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818" b="58283"/>
            <a:stretch/>
          </p:blipFill>
          <p:spPr>
            <a:xfrm>
              <a:off x="451658" y="1169088"/>
              <a:ext cx="4754879" cy="179482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156A55F-27E5-452B-BA81-A750A89C88B2}"/>
                </a:ext>
              </a:extLst>
            </p:cNvPr>
            <p:cNvSpPr/>
            <p:nvPr/>
          </p:nvSpPr>
          <p:spPr>
            <a:xfrm>
              <a:off x="2829098" y="2023733"/>
              <a:ext cx="1169324" cy="1947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B08EF88-5E7B-4952-9F27-72BF1D9C359F}"/>
                </a:ext>
              </a:extLst>
            </p:cNvPr>
            <p:cNvSpPr/>
            <p:nvPr/>
          </p:nvSpPr>
          <p:spPr>
            <a:xfrm>
              <a:off x="3915296" y="1449810"/>
              <a:ext cx="665018" cy="3611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86B0E30-7E83-45B7-A178-B02BCA3F70DC}"/>
                </a:ext>
              </a:extLst>
            </p:cNvPr>
            <p:cNvSpPr/>
            <p:nvPr/>
          </p:nvSpPr>
          <p:spPr>
            <a:xfrm>
              <a:off x="1798321" y="1246934"/>
              <a:ext cx="665018" cy="3611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D9D61A4-E4A4-497E-9EC7-3B1D8C70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373"/>
          <a:stretch/>
        </p:blipFill>
        <p:spPr>
          <a:xfrm>
            <a:off x="2131938" y="2956745"/>
            <a:ext cx="3688087" cy="1150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2CA56-9424-41A5-BBCB-6C1E2E3FC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614" y="4331378"/>
            <a:ext cx="3048000" cy="1790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64771F-FB29-4DEE-8E44-1AEF769E2780}"/>
              </a:ext>
            </a:extLst>
          </p:cNvPr>
          <p:cNvSpPr txBox="1"/>
          <p:nvPr/>
        </p:nvSpPr>
        <p:spPr>
          <a:xfrm>
            <a:off x="6161453" y="238515"/>
            <a:ext cx="3463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Select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Row 1 &amp; filter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Filter by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</a:t>
            </a:r>
            <a:r>
              <a:rPr lang="en-AU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jobco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’ &amp; “0”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AU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A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6441E52-BD5D-4E3B-8A46-8E782EFBF38F}"/>
              </a:ext>
            </a:extLst>
          </p:cNvPr>
          <p:cNvGrpSpPr/>
          <p:nvPr/>
        </p:nvGrpSpPr>
        <p:grpSpPr>
          <a:xfrm>
            <a:off x="9135677" y="2635705"/>
            <a:ext cx="2164685" cy="1426622"/>
            <a:chOff x="9086899" y="2580047"/>
            <a:chExt cx="2177945" cy="17121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0960F0A-A8F8-4DD0-AD1B-A658C0C37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158" t="5786" r="69319" b="58551"/>
            <a:stretch/>
          </p:blipFill>
          <p:spPr>
            <a:xfrm>
              <a:off x="9247628" y="2606155"/>
              <a:ext cx="2017216" cy="1686012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3F9D4CF-9F4E-4C6B-B06C-2ACED8080A76}"/>
                </a:ext>
              </a:extLst>
            </p:cNvPr>
            <p:cNvSpPr/>
            <p:nvPr/>
          </p:nvSpPr>
          <p:spPr>
            <a:xfrm>
              <a:off x="9086899" y="2580047"/>
              <a:ext cx="1281091" cy="2418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CF08F54-F048-4C48-9356-D201DA559F9B}"/>
              </a:ext>
            </a:extLst>
          </p:cNvPr>
          <p:cNvSpPr/>
          <p:nvPr/>
        </p:nvSpPr>
        <p:spPr>
          <a:xfrm>
            <a:off x="6207952" y="2514701"/>
            <a:ext cx="29277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Change settings in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cell F2</a:t>
            </a:r>
            <a:r>
              <a:rPr lang="en-AU" sz="1200" dirty="0"/>
              <a:t> from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‘general’ to ‘TEXT’ </a:t>
            </a:r>
            <a:r>
              <a:rPr lang="en-AU" sz="1200" dirty="0"/>
              <a:t>as circled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Then edit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cell F2 </a:t>
            </a:r>
            <a:r>
              <a:rPr lang="en-AU" sz="1200" dirty="0"/>
              <a:t>from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“0” to “0000”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Go to the bottom right hand corner of cell and drag to the bottom, replacing ALL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“0” to “0000”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Filter any other job numbers/holidays/sick leave that </a:t>
            </a:r>
            <a:r>
              <a:rPr lang="en-AU" sz="1200" b="1" dirty="0"/>
              <a:t>DO NOT</a:t>
            </a:r>
            <a:r>
              <a:rPr lang="en-AU" sz="1200" dirty="0"/>
              <a:t> look right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You may also need to update the time where applied against LEAVE as this will be blank </a:t>
            </a:r>
            <a:r>
              <a:rPr lang="en-AU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ie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Key 07:00 to 15:00 = 8hrs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71754F2-D912-4A26-A95E-8E190A7F0EB9}"/>
              </a:ext>
            </a:extLst>
          </p:cNvPr>
          <p:cNvGrpSpPr/>
          <p:nvPr/>
        </p:nvGrpSpPr>
        <p:grpSpPr>
          <a:xfrm>
            <a:off x="6207952" y="771139"/>
            <a:ext cx="5781116" cy="1655206"/>
            <a:chOff x="6207952" y="771139"/>
            <a:chExt cx="5781116" cy="16552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302EA46-D167-4406-B0FC-EF8561333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7952" y="771139"/>
              <a:ext cx="5505326" cy="1655206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05C7CCAC-6DC2-412C-8EF0-6BA85BA8B796}"/>
                </a:ext>
              </a:extLst>
            </p:cNvPr>
            <p:cNvSpPr/>
            <p:nvPr/>
          </p:nvSpPr>
          <p:spPr>
            <a:xfrm>
              <a:off x="8219633" y="891484"/>
              <a:ext cx="764772" cy="2151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21B9A2E-A9A3-4209-BA1E-62BC4F6743AA}"/>
                </a:ext>
              </a:extLst>
            </p:cNvPr>
            <p:cNvSpPr/>
            <p:nvPr/>
          </p:nvSpPr>
          <p:spPr>
            <a:xfrm>
              <a:off x="11224296" y="1026568"/>
              <a:ext cx="764772" cy="2151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5EF405-D789-449A-9726-C5723E189244}"/>
              </a:ext>
            </a:extLst>
          </p:cNvPr>
          <p:cNvSpPr/>
          <p:nvPr/>
        </p:nvSpPr>
        <p:spPr>
          <a:xfrm>
            <a:off x="6207952" y="6190297"/>
            <a:ext cx="5346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dirty="0"/>
              <a:t>Once this is complete, clear filters AND you are NOW ready to import in to </a:t>
            </a:r>
            <a:r>
              <a:rPr lang="en-AU" dirty="0">
                <a:solidFill>
                  <a:srgbClr val="FF0000"/>
                </a:solidFill>
              </a:rPr>
              <a:t>Billable Hours Spreadsheet.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89B1D5EB-53AE-43EC-8692-70865E9E0DA8}"/>
              </a:ext>
            </a:extLst>
          </p:cNvPr>
          <p:cNvGrpSpPr/>
          <p:nvPr/>
        </p:nvGrpSpPr>
        <p:grpSpPr>
          <a:xfrm>
            <a:off x="6881680" y="4795402"/>
            <a:ext cx="4342616" cy="1384995"/>
            <a:chOff x="7198822" y="4471707"/>
            <a:chExt cx="4342616" cy="13849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247A1CA1-411E-48AD-B065-74BE6A3E6889}"/>
                </a:ext>
              </a:extLst>
            </p:cNvPr>
            <p:cNvSpPr/>
            <p:nvPr/>
          </p:nvSpPr>
          <p:spPr>
            <a:xfrm>
              <a:off x="9477112" y="4471707"/>
              <a:ext cx="206432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200" b="1" dirty="0"/>
                <a:t>Codes:</a:t>
              </a:r>
            </a:p>
            <a:p>
              <a:r>
                <a:rPr lang="en-AU" sz="1200" b="1" dirty="0"/>
                <a:t>A/L</a:t>
              </a:r>
              <a:r>
                <a:rPr lang="en-AU" sz="1200" dirty="0"/>
                <a:t> = Annual Leave</a:t>
              </a:r>
            </a:p>
            <a:p>
              <a:r>
                <a:rPr lang="en-AU" sz="1200" b="1" dirty="0"/>
                <a:t>B/L </a:t>
              </a:r>
              <a:r>
                <a:rPr lang="en-AU" sz="1200" dirty="0"/>
                <a:t>= Bereavement Leave</a:t>
              </a:r>
            </a:p>
            <a:p>
              <a:r>
                <a:rPr lang="en-AU" sz="1200" b="1" dirty="0"/>
                <a:t>P/L </a:t>
              </a:r>
              <a:r>
                <a:rPr lang="en-AU" sz="1200" dirty="0"/>
                <a:t>= Parental Leave</a:t>
              </a:r>
            </a:p>
            <a:p>
              <a:r>
                <a:rPr lang="en-AU" sz="1200" b="1" dirty="0"/>
                <a:t>LWOP</a:t>
              </a:r>
              <a:r>
                <a:rPr lang="en-AU" sz="1200" dirty="0"/>
                <a:t> = Leave without pay</a:t>
              </a:r>
            </a:p>
            <a:p>
              <a:r>
                <a:rPr lang="en-AU" sz="1200" b="1" dirty="0"/>
                <a:t>P/HOL </a:t>
              </a:r>
              <a:r>
                <a:rPr lang="en-AU" sz="1200" dirty="0"/>
                <a:t>= Public Holiday</a:t>
              </a:r>
            </a:p>
            <a:p>
              <a:r>
                <a:rPr lang="en-AU" sz="1200" b="1" dirty="0"/>
                <a:t>S/L </a:t>
              </a:r>
              <a:r>
                <a:rPr lang="en-AU" sz="1200" dirty="0"/>
                <a:t>= Sick Leave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FBCF365-1251-465A-A1BE-958BD2D510F0}"/>
                </a:ext>
              </a:extLst>
            </p:cNvPr>
            <p:cNvSpPr/>
            <p:nvPr/>
          </p:nvSpPr>
          <p:spPr>
            <a:xfrm>
              <a:off x="7428311" y="4834494"/>
              <a:ext cx="17900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200" dirty="0"/>
                <a:t>NB: Holidays, Sick leave etc – you will need to determine what type. </a:t>
              </a:r>
              <a:r>
                <a:rPr lang="en-AU" sz="1200" dirty="0">
                  <a:solidFill>
                    <a:srgbClr val="FF0000"/>
                  </a:solidFill>
                </a:rPr>
                <a:t>PLEASE USE these codes</a:t>
              </a:r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xmlns="" id="{05A9C131-18CC-4F29-83D5-B71CB439BAB7}"/>
                </a:ext>
              </a:extLst>
            </p:cNvPr>
            <p:cNvSpPr/>
            <p:nvPr/>
          </p:nvSpPr>
          <p:spPr>
            <a:xfrm>
              <a:off x="7198822" y="4704997"/>
              <a:ext cx="2177931" cy="1122077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xmlns="" id="{7E9AC504-E77B-453A-95A0-39F3DC47A56F}"/>
                </a:ext>
              </a:extLst>
            </p:cNvPr>
            <p:cNvSpPr/>
            <p:nvPr/>
          </p:nvSpPr>
          <p:spPr>
            <a:xfrm>
              <a:off x="8984405" y="5076834"/>
              <a:ext cx="545358" cy="2078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497A7C3E-B3E7-4CCB-A240-CFE52D457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 r="11807"/>
          <a:stretch/>
        </p:blipFill>
        <p:spPr>
          <a:xfrm>
            <a:off x="9135677" y="4277292"/>
            <a:ext cx="3016409" cy="27317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6039EE8-1CF8-4107-AC8D-43A3F092C974}"/>
              </a:ext>
            </a:extLst>
          </p:cNvPr>
          <p:cNvCxnSpPr/>
          <p:nvPr/>
        </p:nvCxnSpPr>
        <p:spPr>
          <a:xfrm flipV="1">
            <a:off x="8821293" y="4414916"/>
            <a:ext cx="278643" cy="27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5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D0DDED-C54B-49DE-BD02-A035DF4B2C58}"/>
              </a:ext>
            </a:extLst>
          </p:cNvPr>
          <p:cNvSpPr txBox="1"/>
          <p:nvPr/>
        </p:nvSpPr>
        <p:spPr>
          <a:xfrm>
            <a:off x="2712719" y="161721"/>
            <a:ext cx="67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rgbClr val="FF0000"/>
                </a:solidFill>
              </a:rPr>
              <a:t>IMPORTING</a:t>
            </a:r>
            <a:r>
              <a:rPr lang="en-AU" sz="2800" b="1" dirty="0"/>
              <a:t> Billable Hours in to Spreadsheet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0A40A48-A32F-4184-B32C-F98109FD89B9}"/>
              </a:ext>
            </a:extLst>
          </p:cNvPr>
          <p:cNvCxnSpPr/>
          <p:nvPr/>
        </p:nvCxnSpPr>
        <p:spPr>
          <a:xfrm>
            <a:off x="6096000" y="811796"/>
            <a:ext cx="0" cy="57161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C4A69D-F0A5-4846-8912-38707E64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30" r="79061" b="40225"/>
          <a:stretch/>
        </p:blipFill>
        <p:spPr>
          <a:xfrm>
            <a:off x="2676036" y="2913841"/>
            <a:ext cx="2552930" cy="16091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DFE0FBB-A1DF-4B6C-9236-1F3681F67E39}"/>
              </a:ext>
            </a:extLst>
          </p:cNvPr>
          <p:cNvSpPr/>
          <p:nvPr/>
        </p:nvSpPr>
        <p:spPr>
          <a:xfrm>
            <a:off x="370721" y="1862840"/>
            <a:ext cx="1718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hlinkClick r:id="rId3" action="ppaction://hlinkfile"/>
              </a:rPr>
              <a:t>C:\Users\Owner\Google Drive\Integrated\7 - Time Sheets\Hours</a:t>
            </a:r>
            <a:endParaRPr lang="en-AU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C7A139D-E14E-4AA0-8B4C-1F3F2AA4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90" y="684941"/>
            <a:ext cx="3583937" cy="1964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448E1B-E0F1-413D-A7A3-A561EB07EF9C}"/>
              </a:ext>
            </a:extLst>
          </p:cNvPr>
          <p:cNvSpPr txBox="1"/>
          <p:nvPr/>
        </p:nvSpPr>
        <p:spPr>
          <a:xfrm>
            <a:off x="331603" y="847177"/>
            <a:ext cx="1718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Keep your Weekly report open &amp; open Hours spreadsheet by following the below link: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22AE063-52E2-4F7C-A0F3-123C72C47EDC}"/>
              </a:ext>
            </a:extLst>
          </p:cNvPr>
          <p:cNvSpPr txBox="1"/>
          <p:nvPr/>
        </p:nvSpPr>
        <p:spPr>
          <a:xfrm>
            <a:off x="331603" y="2896908"/>
            <a:ext cx="1676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Copy data in weekly report by selecting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ROW 2, COLUMN A to D &amp; </a:t>
            </a:r>
            <a:r>
              <a:rPr lang="en-AU" sz="1200" dirty="0"/>
              <a:t>highlighting down to where data ends.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Paste into Hours spreadsheet by going to the first available row of the last entry,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RIGHT</a:t>
            </a:r>
            <a:r>
              <a:rPr lang="en-AU" sz="1200" dirty="0"/>
              <a:t> click &amp; select the circled option: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Repeat this step in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COLUMN F </a:t>
            </a:r>
            <a:r>
              <a:rPr lang="en-AU" sz="1200" dirty="0"/>
              <a:t>of weekly report &amp; paste into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COLUMN G</a:t>
            </a:r>
            <a:r>
              <a:rPr lang="en-AU" sz="1200" dirty="0"/>
              <a:t> of Hours report</a:t>
            </a:r>
            <a:endParaRPr lang="en-AU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B0F3ECF-7480-4CC4-87A0-3B300EB381D1}"/>
              </a:ext>
            </a:extLst>
          </p:cNvPr>
          <p:cNvGrpSpPr/>
          <p:nvPr/>
        </p:nvGrpSpPr>
        <p:grpSpPr>
          <a:xfrm>
            <a:off x="1759698" y="4919117"/>
            <a:ext cx="1676400" cy="276225"/>
            <a:chOff x="3009579" y="3515101"/>
            <a:chExt cx="1676400" cy="2762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381B933-0732-4885-B2CC-947D5282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9579" y="3515101"/>
              <a:ext cx="1676400" cy="276225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3CE6BA68-7062-4BB7-870F-ABDCC20323BA}"/>
                </a:ext>
              </a:extLst>
            </p:cNvPr>
            <p:cNvSpPr/>
            <p:nvPr/>
          </p:nvSpPr>
          <p:spPr>
            <a:xfrm>
              <a:off x="3281308" y="3552000"/>
              <a:ext cx="406490" cy="1978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AF947314-D77C-4067-935C-D8E6ECBBAD31}"/>
              </a:ext>
            </a:extLst>
          </p:cNvPr>
          <p:cNvSpPr/>
          <p:nvPr/>
        </p:nvSpPr>
        <p:spPr>
          <a:xfrm>
            <a:off x="2810936" y="2896908"/>
            <a:ext cx="1462594" cy="210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380B799-BC1C-4A69-8C84-3766480C2F9E}"/>
              </a:ext>
            </a:extLst>
          </p:cNvPr>
          <p:cNvCxnSpPr>
            <a:cxnSpLocks/>
          </p:cNvCxnSpPr>
          <p:nvPr/>
        </p:nvCxnSpPr>
        <p:spPr>
          <a:xfrm flipV="1">
            <a:off x="1854200" y="3172435"/>
            <a:ext cx="858519" cy="20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22723D76-B688-4057-8D12-79D37441C90E}"/>
              </a:ext>
            </a:extLst>
          </p:cNvPr>
          <p:cNvCxnSpPr>
            <a:cxnSpLocks/>
          </p:cNvCxnSpPr>
          <p:nvPr/>
        </p:nvCxnSpPr>
        <p:spPr>
          <a:xfrm flipV="1">
            <a:off x="1854200" y="2984799"/>
            <a:ext cx="956736" cy="396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D0565CD-502E-4681-B518-2433857E0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172" y="5232241"/>
            <a:ext cx="3612630" cy="14747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82E7C48-D2AF-4A07-88B9-F8799649B5D3}"/>
              </a:ext>
            </a:extLst>
          </p:cNvPr>
          <p:cNvSpPr txBox="1"/>
          <p:nvPr/>
        </p:nvSpPr>
        <p:spPr>
          <a:xfrm>
            <a:off x="6280938" y="681273"/>
            <a:ext cx="532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From this point you will need to filter through Hours report and check the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&amp; END </a:t>
            </a:r>
            <a:r>
              <a:rPr lang="en-AU" sz="1200" dirty="0"/>
              <a:t>time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You will need to adjust the hours in to 24HR clock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e.g. 04:30PM = 16:30PM.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2451B6B4-2708-4EEF-ABB0-9021B750471A}"/>
              </a:ext>
            </a:extLst>
          </p:cNvPr>
          <p:cNvSpPr/>
          <p:nvPr/>
        </p:nvSpPr>
        <p:spPr>
          <a:xfrm>
            <a:off x="4345166" y="2913841"/>
            <a:ext cx="883800" cy="210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0C4A0352-7DEA-4B9B-9C2A-CA5DF783F8EA}"/>
              </a:ext>
            </a:extLst>
          </p:cNvPr>
          <p:cNvSpPr/>
          <p:nvPr/>
        </p:nvSpPr>
        <p:spPr>
          <a:xfrm>
            <a:off x="4521687" y="6207376"/>
            <a:ext cx="883800" cy="210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2BCE02C-40B6-48E4-94CA-E402A314239A}"/>
              </a:ext>
            </a:extLst>
          </p:cNvPr>
          <p:cNvSpPr/>
          <p:nvPr/>
        </p:nvSpPr>
        <p:spPr>
          <a:xfrm>
            <a:off x="6280938" y="202652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Now it is time to reconcile into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SIMPRO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Start by filtering the phonetic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WEEK # </a:t>
            </a:r>
            <a:r>
              <a:rPr lang="en-AU" sz="1200" dirty="0"/>
              <a:t>for</a:t>
            </a:r>
          </a:p>
          <a:p>
            <a:r>
              <a:rPr lang="en-AU" sz="1200" dirty="0"/>
              <a:t>that pay period in your hours report.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Then filter by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JOB #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872BFC14-E639-4F17-9C6E-78D1531C3FF7}"/>
              </a:ext>
            </a:extLst>
          </p:cNvPr>
          <p:cNvGrpSpPr/>
          <p:nvPr/>
        </p:nvGrpSpPr>
        <p:grpSpPr>
          <a:xfrm>
            <a:off x="6336690" y="1317996"/>
            <a:ext cx="5527328" cy="598907"/>
            <a:chOff x="6333064" y="1698041"/>
            <a:chExt cx="5527328" cy="59890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E3A283C0-E2E1-4062-9DEA-D41A75F4E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3064" y="1698041"/>
              <a:ext cx="5527328" cy="26018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9520278F-D6AC-407A-954F-1E637364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3064" y="2067968"/>
              <a:ext cx="5527327" cy="22898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B19E104B-AA92-4087-BD6F-C09BB9202A1D}"/>
              </a:ext>
            </a:extLst>
          </p:cNvPr>
          <p:cNvGrpSpPr/>
          <p:nvPr/>
        </p:nvGrpSpPr>
        <p:grpSpPr>
          <a:xfrm>
            <a:off x="9515964" y="1942286"/>
            <a:ext cx="2370678" cy="1567507"/>
            <a:chOff x="9515964" y="1942286"/>
            <a:chExt cx="2370678" cy="156750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C83DA89E-0FE8-4197-9015-FC5DE3DB5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319" t="17027" r="66659" b="45374"/>
            <a:stretch/>
          </p:blipFill>
          <p:spPr>
            <a:xfrm>
              <a:off x="9515964" y="1942286"/>
              <a:ext cx="2370678" cy="156750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E408E44A-69D3-410E-A2B4-8D971F72D200}"/>
                </a:ext>
              </a:extLst>
            </p:cNvPr>
            <p:cNvSpPr/>
            <p:nvPr/>
          </p:nvSpPr>
          <p:spPr>
            <a:xfrm>
              <a:off x="10425067" y="2552038"/>
              <a:ext cx="883800" cy="210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CE200040-45A4-4103-97C4-E43C125BD7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4049" y="3543480"/>
            <a:ext cx="5462593" cy="4619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6EB2052-E1E6-4D04-9826-79B37ACD3F46}"/>
              </a:ext>
            </a:extLst>
          </p:cNvPr>
          <p:cNvSpPr/>
          <p:nvPr/>
        </p:nvSpPr>
        <p:spPr>
          <a:xfrm>
            <a:off x="6336690" y="4049469"/>
            <a:ext cx="241921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Open up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SIMPRO.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LOOK UP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job number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Go back to Hours report &amp; copy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ROWS</a:t>
            </a:r>
            <a:r>
              <a:rPr lang="en-AU" sz="1200" dirty="0"/>
              <a:t> showing data from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COLUMN A to E </a:t>
            </a:r>
            <a:r>
              <a:rPr lang="en-AU" sz="1200" dirty="0"/>
              <a:t>&amp; paste into SIMPRO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notes.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Edit where necessary – </a:t>
            </a:r>
          </a:p>
          <a:p>
            <a:r>
              <a:rPr lang="en-AU" sz="1200" dirty="0"/>
              <a:t>Similar to this example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Continue these steps until all</a:t>
            </a:r>
          </a:p>
          <a:p>
            <a:r>
              <a:rPr lang="en-AU" sz="1200" dirty="0"/>
              <a:t>jobs numbers have been reconciled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Mark as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Reconciled by</a:t>
            </a:r>
            <a:r>
              <a:rPr lang="en-AU" sz="1200" dirty="0"/>
              <a:t> on hours report with your NAME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AU" sz="1200" dirty="0"/>
              <a:t>This is NOW complete </a:t>
            </a:r>
            <a:r>
              <a:rPr lang="en-AU" sz="1200" dirty="0">
                <a:sym typeface="Wingdings" panose="05000000000000000000" pitchFamily="2" charset="2"/>
              </a:rPr>
              <a:t></a:t>
            </a:r>
            <a:endParaRPr lang="en-AU" sz="12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xmlns="" id="{7C76BA16-79A7-4C9C-89C1-8A69A22FF7F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35567" y="4274139"/>
            <a:ext cx="1085553" cy="458853"/>
          </a:xfrm>
          <a:prstGeom prst="bentConnector3">
            <a:avLst>
              <a:gd name="adj1" fmla="val -54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7B143AD0-34D8-461E-9470-533D8B428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1794" y="4091742"/>
            <a:ext cx="2982401" cy="10088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1C127004-B9CA-428D-B158-2141DBADC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2243" y="5153843"/>
            <a:ext cx="3118154" cy="8752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EE742D94-569E-4E9D-A66F-B7E7A8D0FD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145" t="46277" r="64450" b="44944"/>
          <a:stretch/>
        </p:blipFill>
        <p:spPr>
          <a:xfrm>
            <a:off x="8788118" y="6176727"/>
            <a:ext cx="1205346" cy="620463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2D7BF939-7974-4B59-A826-6ABC58A9B5DA}"/>
              </a:ext>
            </a:extLst>
          </p:cNvPr>
          <p:cNvCxnSpPr>
            <a:cxnSpLocks/>
          </p:cNvCxnSpPr>
          <p:nvPr/>
        </p:nvCxnSpPr>
        <p:spPr>
          <a:xfrm>
            <a:off x="8088234" y="6213399"/>
            <a:ext cx="603749" cy="288789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2" name="Picture 2" descr="IGOC 40%">
            <a:extLst>
              <a:ext uri="{FF2B5EF4-FFF2-40B4-BE49-F238E27FC236}">
                <a16:creationId xmlns:a16="http://schemas.microsoft.com/office/drawing/2014/main" xmlns="" id="{AB487112-C9E4-468C-84A6-AA022CCD6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48" y="74484"/>
            <a:ext cx="24844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1C4917F2-365E-4C65-9216-E46BA1B8B5CB}"/>
              </a:ext>
            </a:extLst>
          </p:cNvPr>
          <p:cNvCxnSpPr>
            <a:cxnSpLocks/>
          </p:cNvCxnSpPr>
          <p:nvPr/>
        </p:nvCxnSpPr>
        <p:spPr>
          <a:xfrm>
            <a:off x="8088234" y="5441771"/>
            <a:ext cx="715194" cy="30922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3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754</Words>
  <Application>Microsoft Office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Integrated Electrical</dc:creator>
  <cp:lastModifiedBy>Darren Hollis</cp:lastModifiedBy>
  <cp:revision>49</cp:revision>
  <cp:lastPrinted>2018-06-07T04:51:44Z</cp:lastPrinted>
  <dcterms:created xsi:type="dcterms:W3CDTF">2018-06-06T00:45:29Z</dcterms:created>
  <dcterms:modified xsi:type="dcterms:W3CDTF">2018-06-29T04:05:59Z</dcterms:modified>
</cp:coreProperties>
</file>